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56" r:id="rId2"/>
    <p:sldId id="277" r:id="rId3"/>
    <p:sldId id="276" r:id="rId4"/>
    <p:sldId id="278" r:id="rId5"/>
    <p:sldId id="286" r:id="rId6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" charset="0"/>
      <a:defRPr sz="2400" i="1" kern="1200">
        <a:solidFill>
          <a:schemeClr val="accent2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5pPr>
    <a:lvl6pPr marL="2286000" algn="l" defTabSz="457200" rtl="0" eaLnBrk="1" latinLnBrk="0" hangingPunct="1">
      <a:defRPr sz="2400" i="1" kern="1200">
        <a:solidFill>
          <a:schemeClr val="accent2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6pPr>
    <a:lvl7pPr marL="2743200" algn="l" defTabSz="457200" rtl="0" eaLnBrk="1" latinLnBrk="0" hangingPunct="1">
      <a:defRPr sz="2400" i="1" kern="1200">
        <a:solidFill>
          <a:schemeClr val="accent2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7pPr>
    <a:lvl8pPr marL="3200400" algn="l" defTabSz="457200" rtl="0" eaLnBrk="1" latinLnBrk="0" hangingPunct="1">
      <a:defRPr sz="2400" i="1" kern="1200">
        <a:solidFill>
          <a:schemeClr val="accent2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8pPr>
    <a:lvl9pPr marL="3657600" algn="l" defTabSz="457200" rtl="0" eaLnBrk="1" latinLnBrk="0" hangingPunct="1">
      <a:defRPr sz="2400" i="1" kern="1200">
        <a:solidFill>
          <a:schemeClr val="accent2"/>
        </a:solidFill>
        <a:latin typeface="Arial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lie Blachere" initials="NB" lastIdx="4" clrIdx="0"/>
  <p:cmAuthor id="1" name="SG" initials="SG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7567" autoAdjust="0"/>
  </p:normalViewPr>
  <p:slideViewPr>
    <p:cSldViewPr>
      <p:cViewPr varScale="1">
        <p:scale>
          <a:sx n="110" d="100"/>
          <a:sy n="110" d="100"/>
        </p:scale>
        <p:origin x="23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20" d="100"/>
          <a:sy n="120" d="100"/>
        </p:scale>
        <p:origin x="-144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Times" pitchFamily="28" charset="0"/>
              <a:buNone/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614219-C6D5-8B4E-9A89-12F26F3C7416}" type="datetime1">
              <a:rPr lang="en-US"/>
              <a:pPr/>
              <a:t>7/27/2021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dirty="0"/>
              <a:t>Copyright © 2008-2009 NAF.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9FDAB7-5831-E54E-B56E-C7CEA52FA8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2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2008-2009 NAF. All rights reserved.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</a:defRPr>
            </a:lvl1pPr>
          </a:lstStyle>
          <a:p>
            <a:fld id="{0B77D47E-3F04-E545-B7EA-523727B074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2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pitchFamily="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0427C4-0AF5-074D-A920-9DE8485A6432}" type="slidenum">
              <a:rPr lang="en-US"/>
              <a:pPr/>
              <a:t>1</a:t>
            </a:fld>
            <a:endParaRPr 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1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9155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6F8FB2-6486-5843-BC48-0F0871511F5A}" type="slidenum">
              <a:rPr lang="en-US"/>
              <a:pPr/>
              <a:t>2</a:t>
            </a:fld>
            <a:endParaRPr 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 eaLnBrk="1" hangingPunct="1"/>
            <a:endParaRPr lang="en-US" i="1" dirty="0">
              <a:latin typeface="Arial" pitchFamily="1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495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BF1074-0808-954E-AD2D-E93A32AF1AD3}" type="slidenum">
              <a:rPr lang="en-US"/>
              <a:pPr/>
              <a:t>3</a:t>
            </a:fld>
            <a:endParaRPr 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1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7256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693BE0-9A53-B94C-A8A2-441FABF349F9}" type="slidenum">
              <a:rPr lang="en-US"/>
              <a:pPr/>
              <a:t>4</a:t>
            </a:fld>
            <a:endParaRPr 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rgbClr val="2B5A9C"/>
              </a:buClr>
              <a:buSzPct val="60000"/>
              <a:buFont typeface="Times" pitchFamily="1" charset="0"/>
              <a:buNone/>
            </a:pPr>
            <a:endParaRPr lang="en-US" dirty="0">
              <a:latin typeface="Arial" pitchFamily="1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1507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2A3D7E-FFE1-9443-8511-F863C524895C}" type="slidenum">
              <a:rPr lang="en-US"/>
              <a:pPr/>
              <a:t>5</a:t>
            </a:fld>
            <a:endParaRPr 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4191000"/>
            <a:ext cx="5791200" cy="449580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1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938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21A268-A171-0447-9C16-C0D0F30228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73CB2-441F-C14D-95F4-F47AF6C533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68BA26-157D-3544-9654-1A82C08258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573614-C139-044F-952E-975100299C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2B398B-8101-9743-B57A-22B834702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D84B3F-9B8A-064C-B880-66F8024D5C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4C5B62-913E-0746-A535-E555DF9BD2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673BF-F700-684C-A69E-072FA4D376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B60E66-D2C8-D444-8129-EEBFA152A8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327754-1C3E-3140-9B3A-124F49C535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D0367D-10C3-844D-9C33-01F1318DD4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fld id="{828D5108-77EA-1447-A3A9-4B825196527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charset="-128"/>
          <a:cs typeface="ＭＳ Ｐゴシック" pitchFamily="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-128"/>
          <a:cs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-128"/>
          <a:cs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-128"/>
          <a:cs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-128"/>
          <a:cs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pitchFamily="1" charset="0"/>
        <a:buChar char="•"/>
        <a:defRPr sz="2200">
          <a:solidFill>
            <a:schemeClr val="accent2"/>
          </a:solidFill>
          <a:latin typeface="+mn-lt"/>
          <a:ea typeface="ＭＳ Ｐゴシック" charset="-128"/>
          <a:cs typeface="ＭＳ Ｐゴシック" pitchFamily="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" charset="0"/>
        <a:buChar char="•"/>
        <a:defRPr sz="2000">
          <a:solidFill>
            <a:schemeClr val="accent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" charset="0"/>
        <a:buChar char="•"/>
        <a:defRPr sz="1600">
          <a:solidFill>
            <a:schemeClr val="accent2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" charset="0"/>
        <a:buChar char="•"/>
        <a:defRPr sz="1400" i="1">
          <a:solidFill>
            <a:schemeClr val="accent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" charset="0"/>
        <a:buChar char="•"/>
        <a:defRPr sz="1400" i="1">
          <a:solidFill>
            <a:schemeClr val="accent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pitchFamily="1" charset="0"/>
                <a:ea typeface="ＭＳ Ｐゴシック" pitchFamily="1" charset="-128"/>
              </a:rPr>
              <a:t>Unit 6, Lesson 18</a:t>
            </a:r>
            <a:br>
              <a:rPr lang="en-US" b="1" dirty="0">
                <a:latin typeface="Arial" pitchFamily="1" charset="0"/>
                <a:ea typeface="ＭＳ Ｐゴシック" pitchFamily="1" charset="-128"/>
              </a:rPr>
            </a:br>
            <a:br>
              <a:rPr lang="en-US" b="1" dirty="0">
                <a:latin typeface="Arial" pitchFamily="1" charset="0"/>
                <a:ea typeface="ＭＳ Ｐゴシック" pitchFamily="1" charset="-128"/>
              </a:rPr>
            </a:br>
            <a:r>
              <a:rPr lang="en-US" b="1" i="1" dirty="0">
                <a:latin typeface="Arial" pitchFamily="1" charset="0"/>
                <a:ea typeface="ＭＳ Ｐゴシック" pitchFamily="1" charset="-128"/>
              </a:rPr>
              <a:t>Planning for Retirement</a:t>
            </a:r>
            <a:endParaRPr lang="en-US" b="1" dirty="0">
              <a:latin typeface="Arial" pitchFamily="1" charset="0"/>
              <a:ea typeface="ＭＳ Ｐゴシック" pitchFamily="1" charset="-128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/>
              <a:t>AOF</a:t>
            </a:r>
            <a:br>
              <a:rPr lang="en-US" sz="3200" i="0" dirty="0"/>
            </a:br>
            <a:r>
              <a:rPr lang="en-US" sz="3200" i="0" dirty="0"/>
              <a:t>Financial Planning</a:t>
            </a:r>
            <a:br>
              <a:rPr lang="en-US" sz="3200" i="0" dirty="0"/>
            </a:br>
            <a:endParaRPr lang="en-US" sz="3200" i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5088"/>
            <a:ext cx="9144000" cy="696912"/>
          </a:xfrm>
        </p:spPr>
        <p:txBody>
          <a:bodyPr/>
          <a:lstStyle/>
          <a:p>
            <a:pPr eaLnBrk="1" hangingPunct="1"/>
            <a:r>
              <a:rPr lang="en-US" dirty="0">
                <a:latin typeface="Arial" pitchFamily="1" charset="0"/>
                <a:ea typeface="ＭＳ Ｐゴシック" pitchFamily="1" charset="-128"/>
              </a:rPr>
              <a:t>Long-term goals should be created with retirement in mind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57200" y="1770588"/>
            <a:ext cx="6553200" cy="145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 spcCol="365760">
            <a:prstTxWarp prst="textNoShape">
              <a:avLst/>
            </a:prstTxWarp>
          </a:bodyPr>
          <a:lstStyle/>
          <a:p>
            <a:pPr marL="346075" indent="-346075">
              <a:lnSpc>
                <a:spcPct val="100000"/>
              </a:lnSpc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Health care costs</a:t>
            </a:r>
          </a:p>
          <a:p>
            <a:pPr marL="346075" indent="-346075">
              <a:lnSpc>
                <a:spcPct val="100000"/>
              </a:lnSpc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Transportation</a:t>
            </a:r>
          </a:p>
          <a:p>
            <a:pPr marL="346075" indent="-346075">
              <a:lnSpc>
                <a:spcPct val="100000"/>
              </a:lnSpc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Housing </a:t>
            </a:r>
          </a:p>
          <a:p>
            <a:pPr marL="346075" indent="-346075">
              <a:lnSpc>
                <a:spcPct val="100000"/>
              </a:lnSpc>
              <a:buSzPct val="100000"/>
              <a:buFont typeface="Times" pitchFamily="1" charset="0"/>
              <a:buChar char="•"/>
            </a:pPr>
            <a:endParaRPr lang="en-US" i="0" dirty="0">
              <a:latin typeface="Verdana" pitchFamily="1" charset="0"/>
            </a:endParaRPr>
          </a:p>
          <a:p>
            <a:pPr marL="346075" indent="-346075">
              <a:lnSpc>
                <a:spcPct val="100000"/>
              </a:lnSpc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Food</a:t>
            </a:r>
          </a:p>
          <a:p>
            <a:pPr marL="346075" indent="-346075">
              <a:lnSpc>
                <a:spcPct val="100000"/>
              </a:lnSpc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Recreation</a:t>
            </a:r>
          </a:p>
          <a:p>
            <a:pPr marL="346075" indent="-346075">
              <a:lnSpc>
                <a:spcPct val="100000"/>
              </a:lnSpc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Utilities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228600" y="1266966"/>
            <a:ext cx="83058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 typeface="Times" pitchFamily="-128" charset="0"/>
              <a:buNone/>
              <a:defRPr/>
            </a:pPr>
            <a:r>
              <a:rPr lang="en-US" i="0" dirty="0">
                <a:latin typeface="+mn-lt"/>
                <a:ea typeface="+mn-ea"/>
                <a:cs typeface="+mn-cs"/>
              </a:rPr>
              <a:t>After retirement, certain expenses must be paid: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266700" y="3221862"/>
            <a:ext cx="430530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 typeface="Times" pitchFamily="-128" charset="0"/>
              <a:buNone/>
              <a:defRPr/>
            </a:pPr>
            <a:r>
              <a:rPr lang="en-US" i="0" dirty="0">
                <a:latin typeface="+mn-lt"/>
                <a:ea typeface="+mn-ea"/>
                <a:cs typeface="+mn-cs"/>
              </a:rPr>
              <a:t>To maintain your lifestyle </a:t>
            </a:r>
            <a:br>
              <a:rPr lang="en-US" i="0" dirty="0">
                <a:latin typeface="+mn-lt"/>
                <a:ea typeface="+mn-ea"/>
                <a:cs typeface="+mn-cs"/>
              </a:rPr>
            </a:br>
            <a:r>
              <a:rPr lang="en-US" i="0" dirty="0">
                <a:latin typeface="+mn-lt"/>
                <a:ea typeface="+mn-ea"/>
                <a:cs typeface="+mn-cs"/>
              </a:rPr>
              <a:t>once </a:t>
            </a:r>
            <a:r>
              <a:rPr lang="en-US" i="0" dirty="0"/>
              <a:t>you’ve </a:t>
            </a:r>
            <a:r>
              <a:rPr lang="en-US" i="0" dirty="0">
                <a:latin typeface="+mn-lt"/>
                <a:ea typeface="+mn-ea"/>
                <a:cs typeface="+mn-cs"/>
              </a:rPr>
              <a:t>retired, </a:t>
            </a:r>
            <a:r>
              <a:rPr lang="en-US" i="0" dirty="0">
                <a:latin typeface="+mn-lt"/>
                <a:cs typeface="+mn-cs"/>
              </a:rPr>
              <a:t>y</a:t>
            </a:r>
            <a:r>
              <a:rPr lang="en-US" i="0" dirty="0">
                <a:latin typeface="+mn-lt"/>
              </a:rPr>
              <a:t>ou’ll </a:t>
            </a:r>
            <a:br>
              <a:rPr lang="en-US" i="0" dirty="0">
                <a:latin typeface="+mn-lt"/>
              </a:rPr>
            </a:br>
            <a:r>
              <a:rPr lang="en-US" i="0" dirty="0">
                <a:latin typeface="+mn-lt"/>
              </a:rPr>
              <a:t>need 70% of your pre-retirement paycheck.</a:t>
            </a:r>
            <a:endParaRPr lang="en-US" i="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3017" y="4878275"/>
            <a:ext cx="4438650" cy="1631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sz="2000" dirty="0">
                <a:solidFill>
                  <a:srgbClr val="000000"/>
                </a:solidFill>
                <a:latin typeface="Verdana" pitchFamily="1" charset="0"/>
              </a:rPr>
              <a:t>Which expenses do you think retirees cut when they cannot afford all those listed? What does this mean for their overall well-being?</a:t>
            </a:r>
          </a:p>
        </p:txBody>
      </p:sp>
      <p:pic>
        <p:nvPicPr>
          <p:cNvPr id="2050" name="Picture 2" descr="C:\Users\Natalie\Google Drive\Pearson\2015 Course Updating\Financial Planning_JN\_fotolia\Fotolia_56330747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898" y="3733800"/>
            <a:ext cx="4158633" cy="277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pitchFamily="1" charset="0"/>
                <a:ea typeface="ＭＳ Ｐゴシック" pitchFamily="1" charset="-128"/>
              </a:rPr>
              <a:t>Retirement planning is very important</a:t>
            </a:r>
          </a:p>
        </p:txBody>
      </p:sp>
      <p:sp>
        <p:nvSpPr>
          <p:cNvPr id="4099" name="Text Box 61"/>
          <p:cNvSpPr txBox="1">
            <a:spLocks noChangeArrowheads="1"/>
          </p:cNvSpPr>
          <p:nvPr/>
        </p:nvSpPr>
        <p:spPr bwMode="auto">
          <a:xfrm>
            <a:off x="152400" y="1447800"/>
            <a:ext cx="643255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 typeface="Times" pitchFamily="-128" charset="0"/>
              <a:buNone/>
              <a:defRPr/>
            </a:pPr>
            <a:r>
              <a:rPr lang="en-US" i="0" dirty="0">
                <a:latin typeface="+mn-lt"/>
                <a:ea typeface="+mn-ea"/>
                <a:cs typeface="+mn-cs"/>
              </a:rPr>
              <a:t>Company pensions are no longer as common or as generous as they were 20 years ago.</a:t>
            </a:r>
          </a:p>
        </p:txBody>
      </p:sp>
      <p:sp>
        <p:nvSpPr>
          <p:cNvPr id="5124" name="Text Box 62"/>
          <p:cNvSpPr txBox="1">
            <a:spLocks noChangeArrowheads="1"/>
          </p:cNvSpPr>
          <p:nvPr/>
        </p:nvSpPr>
        <p:spPr bwMode="auto">
          <a:xfrm>
            <a:off x="152400" y="2913412"/>
            <a:ext cx="59802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i="0" dirty="0">
                <a:latin typeface="Verdana" pitchFamily="1" charset="0"/>
              </a:rPr>
              <a:t>More and more, it is becoming the individual’s primary responsibility to </a:t>
            </a:r>
            <a:br>
              <a:rPr lang="en-US" i="0" dirty="0">
                <a:latin typeface="Verdana" pitchFamily="1" charset="0"/>
              </a:rPr>
            </a:br>
            <a:r>
              <a:rPr lang="en-US" i="0" dirty="0">
                <a:latin typeface="Verdana" pitchFamily="1" charset="0"/>
              </a:rPr>
              <a:t>save for retirement.</a:t>
            </a:r>
          </a:p>
        </p:txBody>
      </p:sp>
      <p:sp>
        <p:nvSpPr>
          <p:cNvPr id="5125" name="Text Box 63"/>
          <p:cNvSpPr txBox="1">
            <a:spLocks noChangeArrowheads="1"/>
          </p:cNvSpPr>
          <p:nvPr/>
        </p:nvSpPr>
        <p:spPr bwMode="auto">
          <a:xfrm>
            <a:off x="163286" y="4403586"/>
            <a:ext cx="596933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i="0" dirty="0">
                <a:latin typeface="Verdana" pitchFamily="1" charset="0"/>
              </a:rPr>
              <a:t>We are also living longer, so we need to make sure we don’t outlive the money we’ve set aside for retirement. </a:t>
            </a:r>
          </a:p>
        </p:txBody>
      </p:sp>
      <p:sp>
        <p:nvSpPr>
          <p:cNvPr id="2" name="Rectangle 1"/>
          <p:cNvSpPr/>
          <p:nvPr/>
        </p:nvSpPr>
        <p:spPr>
          <a:xfrm>
            <a:off x="2819400" y="5991255"/>
            <a:ext cx="6115050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sz="2000" dirty="0">
                <a:solidFill>
                  <a:srgbClr val="000000"/>
                </a:solidFill>
                <a:latin typeface="Verdana" pitchFamily="1" charset="0"/>
              </a:rPr>
              <a:t>Why do you think pensions are disappearing?</a:t>
            </a:r>
          </a:p>
        </p:txBody>
      </p:sp>
      <p:pic>
        <p:nvPicPr>
          <p:cNvPr id="1026" name="Picture 2" descr="C:\Users\Natalie\Google Drive\Pearson\2015 Course Updating\Financial Planning_JN\_fotolia\Fotolia_58898676_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400" y="1669377"/>
            <a:ext cx="2559050" cy="383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" descr="social-security-card-thumb427385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39000" contrast="7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38300" y="4622590"/>
            <a:ext cx="2819400" cy="1881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dirty="0">
                <a:latin typeface="Arial" pitchFamily="1" charset="0"/>
                <a:ea typeface="ＭＳ Ｐゴシック" pitchFamily="1" charset="-128"/>
              </a:rPr>
              <a:t>Our social safety net helps…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609600" y="2517948"/>
            <a:ext cx="5334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100000"/>
              </a:lnSpc>
              <a:spcAft>
                <a:spcPts val="600"/>
              </a:spcAft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Social Security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Medicare and Medicaid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Food stamps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SzPct val="100000"/>
              <a:buFont typeface="Times" pitchFamily="1" charset="0"/>
              <a:buChar char="•"/>
            </a:pPr>
            <a:r>
              <a:rPr lang="en-US" i="0" dirty="0">
                <a:latin typeface="Verdana" pitchFamily="1" charset="0"/>
              </a:rPr>
              <a:t>Public and subsidized housing</a:t>
            </a: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457200" y="1295400"/>
            <a:ext cx="8001000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 typeface="Times" pitchFamily="-128" charset="0"/>
              <a:buNone/>
              <a:defRPr/>
            </a:pPr>
            <a:r>
              <a:rPr lang="en-US" i="0" dirty="0">
                <a:latin typeface="+mn-lt"/>
                <a:ea typeface="+mn-ea"/>
                <a:cs typeface="+mn-cs"/>
              </a:rPr>
              <a:t>There are several federal, state, and local programs that provide assistance for seniors. These include:</a:t>
            </a:r>
          </a:p>
        </p:txBody>
      </p:sp>
      <p:pic>
        <p:nvPicPr>
          <p:cNvPr id="7" name="Picture 8" descr="elderly-african-american-woman-thumb482644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0622" y="2209800"/>
            <a:ext cx="2923377" cy="4381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pitchFamily="1" charset="0"/>
                <a:ea typeface="ＭＳ Ｐゴシック" pitchFamily="1" charset="-128"/>
              </a:rPr>
              <a:t>Have a retirement planning strategy in place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1524000"/>
            <a:ext cx="5105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SzPct val="100000"/>
              <a:buFont typeface="Times" pitchFamily="-128" charset="0"/>
              <a:buChar char="•"/>
              <a:defRPr/>
            </a:pPr>
            <a:r>
              <a:rPr lang="en-US" sz="2200" i="0" dirty="0">
                <a:latin typeface="+mn-lt"/>
                <a:ea typeface="+mn-ea"/>
                <a:cs typeface="+mn-cs"/>
              </a:rPr>
              <a:t>Take advantage of compounding interest: save early and often.</a:t>
            </a:r>
          </a:p>
          <a:p>
            <a:pPr marL="342900" indent="-342900">
              <a:lnSpc>
                <a:spcPct val="100000"/>
              </a:lnSpc>
              <a:buSzPct val="100000"/>
              <a:buFont typeface="Times" pitchFamily="-128" charset="0"/>
              <a:buChar char="•"/>
              <a:defRPr/>
            </a:pPr>
            <a:r>
              <a:rPr lang="en-US" sz="2200" i="0" dirty="0">
                <a:latin typeface="+mn-lt"/>
                <a:ea typeface="+mn-ea"/>
                <a:cs typeface="+mn-cs"/>
              </a:rPr>
              <a:t>Invest in tax-deferred investment plans such as IRAs and 401(k) plans, especially those where an employer matches your savings.</a:t>
            </a:r>
          </a:p>
          <a:p>
            <a:pPr marL="342900" indent="-342900">
              <a:lnSpc>
                <a:spcPct val="100000"/>
              </a:lnSpc>
              <a:buSzPct val="100000"/>
              <a:buFont typeface="Times" pitchFamily="-128" charset="0"/>
              <a:buChar char="•"/>
              <a:defRPr/>
            </a:pPr>
            <a:r>
              <a:rPr lang="en-US" sz="2200" i="0" dirty="0">
                <a:latin typeface="+mn-lt"/>
                <a:ea typeface="+mn-ea"/>
                <a:cs typeface="+mn-cs"/>
              </a:rPr>
              <a:t>Buy a house and pay off your mortgage.</a:t>
            </a:r>
          </a:p>
          <a:p>
            <a:pPr marL="342900" indent="-342900">
              <a:lnSpc>
                <a:spcPct val="100000"/>
              </a:lnSpc>
              <a:buSzPct val="100000"/>
              <a:buFont typeface="Times" pitchFamily="-128" charset="0"/>
              <a:buChar char="•"/>
              <a:defRPr/>
            </a:pPr>
            <a:r>
              <a:rPr lang="en-US" sz="2200" i="0" dirty="0">
                <a:latin typeface="+mn-lt"/>
                <a:ea typeface="+mn-ea"/>
                <a:cs typeface="+mn-cs"/>
              </a:rPr>
              <a:t>Buy life insurance and annuities.</a:t>
            </a:r>
          </a:p>
          <a:p>
            <a:pPr marL="342900" indent="-342900">
              <a:lnSpc>
                <a:spcPct val="100000"/>
              </a:lnSpc>
              <a:buSzPct val="100000"/>
              <a:buFont typeface="Times" pitchFamily="-128" charset="0"/>
              <a:buChar char="•"/>
              <a:defRPr/>
            </a:pPr>
            <a:r>
              <a:rPr lang="en-US" sz="2200" i="0" dirty="0">
                <a:latin typeface="+mn-lt"/>
                <a:ea typeface="+mn-ea"/>
                <a:cs typeface="+mn-cs"/>
              </a:rPr>
              <a:t>Try to get comprehensive health insurance.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>
              <a:solidFill>
                <a:schemeClr val="tx1"/>
              </a:solidFill>
            </a:endParaRPr>
          </a:p>
        </p:txBody>
      </p:sp>
      <p:pic>
        <p:nvPicPr>
          <p:cNvPr id="7173" name="Picture 8" descr="financial-planning-thumb45039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209800"/>
            <a:ext cx="38068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5312842" y="5084236"/>
            <a:ext cx="3599383" cy="10156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en-US" sz="2000" dirty="0">
                <a:solidFill>
                  <a:srgbClr val="000000"/>
                </a:solidFill>
                <a:latin typeface="Verdana" pitchFamily="1" charset="0"/>
              </a:rPr>
              <a:t>What retirement tip will you give your parents about their retirement?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st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14917</TotalTime>
  <Words>271</Words>
  <Application>Microsoft Office PowerPoint</Application>
  <PresentationFormat>On-screen Show (4:3)</PresentationFormat>
  <Paragraphs>36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</vt:lpstr>
      <vt:lpstr>Verdana</vt:lpstr>
      <vt:lpstr>test1</vt:lpstr>
      <vt:lpstr>Unit 6, Lesson 18  Planning for Retirement</vt:lpstr>
      <vt:lpstr>Long-term goals should be created with retirement in mind</vt:lpstr>
      <vt:lpstr>Retirement planning is very important</vt:lpstr>
      <vt:lpstr>Our social safety net helps…</vt:lpstr>
      <vt:lpstr>Have a retirement planning strategy in place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6, Lesson 18  Planning for Retirement</dc:title>
  <dc:creator>Helen Blanch</dc:creator>
  <cp:lastModifiedBy>Helen Blanch</cp:lastModifiedBy>
  <cp:revision>2</cp:revision>
  <dcterms:created xsi:type="dcterms:W3CDTF">2012-05-04T17:28:12Z</dcterms:created>
  <dcterms:modified xsi:type="dcterms:W3CDTF">2021-07-27T17:57:48Z</dcterms:modified>
</cp:coreProperties>
</file>